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9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27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8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867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20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6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35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36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29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899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63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66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E80AE-4ECC-42B7-9F12-8F3140BF51C7}" type="datetimeFigureOut">
              <a:rPr kumimoji="1" lang="ja-JP" altLang="en-US" smtClean="0"/>
              <a:t>2020/10/20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05826-24AF-44BD-830F-160E901D95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3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75740B3-D8AF-4609-A7DB-0ADB5A38BCFF}"/>
              </a:ext>
            </a:extLst>
          </p:cNvPr>
          <p:cNvSpPr/>
          <p:nvPr/>
        </p:nvSpPr>
        <p:spPr>
          <a:xfrm>
            <a:off x="72519" y="1473622"/>
            <a:ext cx="6671386" cy="310986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51B1E1-4C76-4A76-AB12-25445A46C51C}"/>
              </a:ext>
            </a:extLst>
          </p:cNvPr>
          <p:cNvSpPr/>
          <p:nvPr/>
        </p:nvSpPr>
        <p:spPr>
          <a:xfrm>
            <a:off x="1754549" y="3756009"/>
            <a:ext cx="4104291" cy="7220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D006649-C483-45EA-A122-ACD76814FB8E}"/>
              </a:ext>
            </a:extLst>
          </p:cNvPr>
          <p:cNvSpPr txBox="1"/>
          <p:nvPr/>
        </p:nvSpPr>
        <p:spPr>
          <a:xfrm>
            <a:off x="204867" y="1534558"/>
            <a:ext cx="64482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新型コロナウイルス感染症の影響を克服するため、感染拡大防止対策を行いつつ、販路の回復・開拓、生産・販売方法の確立・転換などの経営継続に向けた農林漁業者の取組を支援します。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BA1C949-747B-406C-A2D8-29B4C0DB3365}"/>
              </a:ext>
            </a:extLst>
          </p:cNvPr>
          <p:cNvSpPr txBox="1"/>
          <p:nvPr/>
        </p:nvSpPr>
        <p:spPr>
          <a:xfrm>
            <a:off x="91113" y="3811150"/>
            <a:ext cx="1951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補助上限額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89851E2-0F5D-404E-8F27-CCC5EF656AE0}"/>
              </a:ext>
            </a:extLst>
          </p:cNvPr>
          <p:cNvSpPr txBox="1"/>
          <p:nvPr/>
        </p:nvSpPr>
        <p:spPr>
          <a:xfrm>
            <a:off x="181361" y="2701138"/>
            <a:ext cx="6553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 象 者　　 </a:t>
            </a:r>
            <a:r>
              <a:rPr kumimoji="1"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農林漁業者（個人・法人）</a:t>
            </a:r>
            <a:endParaRPr kumimoji="1"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常時従業員が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人以下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6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支援機関（裏面）の支援を受けることが必要です。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C35BB68-48C8-4803-9643-0521F162B1A8}"/>
              </a:ext>
            </a:extLst>
          </p:cNvPr>
          <p:cNvSpPr txBox="1"/>
          <p:nvPr/>
        </p:nvSpPr>
        <p:spPr>
          <a:xfrm>
            <a:off x="1852124" y="3746905"/>
            <a:ext cx="5378907" cy="744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・単独申請　　　　　　　　　　　 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150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7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・グループ（共同）申請　　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1,500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0A3A3E4-510B-4487-A6F9-5D647359C896}"/>
              </a:ext>
            </a:extLst>
          </p:cNvPr>
          <p:cNvSpPr/>
          <p:nvPr/>
        </p:nvSpPr>
        <p:spPr>
          <a:xfrm>
            <a:off x="0" y="2657"/>
            <a:ext cx="6878607" cy="139779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C6D3F86-25DA-4F60-AFC5-C2FEEBD7D120}"/>
              </a:ext>
            </a:extLst>
          </p:cNvPr>
          <p:cNvSpPr txBox="1"/>
          <p:nvPr/>
        </p:nvSpPr>
        <p:spPr>
          <a:xfrm>
            <a:off x="132521" y="96488"/>
            <a:ext cx="259815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農林漁業者のみなさまへ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A389CBF-03D2-414F-AFEC-E7C4DC9F3C4C}"/>
              </a:ext>
            </a:extLst>
          </p:cNvPr>
          <p:cNvSpPr/>
          <p:nvPr/>
        </p:nvSpPr>
        <p:spPr>
          <a:xfrm>
            <a:off x="480727" y="587991"/>
            <a:ext cx="5920074" cy="67456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C3009E-05C8-467E-8EF9-8278010364E6}"/>
              </a:ext>
            </a:extLst>
          </p:cNvPr>
          <p:cNvSpPr txBox="1"/>
          <p:nvPr/>
        </p:nvSpPr>
        <p:spPr>
          <a:xfrm>
            <a:off x="926823" y="600305"/>
            <a:ext cx="4823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経営継続補助金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E598358-1DEF-4468-968D-8F468C8BB384}"/>
              </a:ext>
            </a:extLst>
          </p:cNvPr>
          <p:cNvSpPr txBox="1"/>
          <p:nvPr/>
        </p:nvSpPr>
        <p:spPr>
          <a:xfrm>
            <a:off x="436812" y="5858848"/>
            <a:ext cx="2514472" cy="20313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①機械装置等費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②広報費・展示会等出展費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③旅費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④開発・取得費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⑤雑役務費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⑥借料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⑦専門家謝金・専門家旅費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⑧設備処分費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⑨委託費・外注費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0EAA1E8-9CC5-457F-A02B-834203B98AC8}"/>
              </a:ext>
            </a:extLst>
          </p:cNvPr>
          <p:cNvSpPr txBox="1"/>
          <p:nvPr/>
        </p:nvSpPr>
        <p:spPr>
          <a:xfrm>
            <a:off x="434884" y="8743375"/>
            <a:ext cx="617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・使用目的が本事業の遂行に必要なものと明確に特定できる経費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日以降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に発生し、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事業期間中（原則、令和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月末まで）に</a:t>
            </a:r>
            <a:endParaRPr kumimoji="1"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支払が完了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した経費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証拠資料等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</a:t>
            </a:r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支払金額が確認できる経費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19CAD7F-6A82-460A-B81C-C656AE58A61C}"/>
              </a:ext>
            </a:extLst>
          </p:cNvPr>
          <p:cNvSpPr txBox="1"/>
          <p:nvPr/>
        </p:nvSpPr>
        <p:spPr>
          <a:xfrm>
            <a:off x="3964879" y="5836438"/>
            <a:ext cx="2349538" cy="20323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①消毒費用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②マスク費用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③清掃費用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④飛沫対策費用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⑤換気費用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⑥その他の衛生管理費用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⑦ＰＲ費用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BBDB2B40-BA4F-41B0-B823-FC275E7E7FF9}"/>
              </a:ext>
            </a:extLst>
          </p:cNvPr>
          <p:cNvSpPr/>
          <p:nvPr/>
        </p:nvSpPr>
        <p:spPr>
          <a:xfrm>
            <a:off x="99152" y="5548220"/>
            <a:ext cx="3184915" cy="3177502"/>
          </a:xfrm>
          <a:prstGeom prst="round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E12577F-5E3D-4A0D-99E7-87EC9C4DC225}"/>
              </a:ext>
            </a:extLst>
          </p:cNvPr>
          <p:cNvSpPr txBox="1"/>
          <p:nvPr/>
        </p:nvSpPr>
        <p:spPr>
          <a:xfrm>
            <a:off x="417842" y="5086555"/>
            <a:ext cx="2552941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①経営継続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に関する取組に要する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経費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54B11C55-0556-4ECF-BCEC-0E583401E0EF}"/>
              </a:ext>
            </a:extLst>
          </p:cNvPr>
          <p:cNvSpPr/>
          <p:nvPr/>
        </p:nvSpPr>
        <p:spPr>
          <a:xfrm>
            <a:off x="3716851" y="5530579"/>
            <a:ext cx="2936282" cy="3114906"/>
          </a:xfrm>
          <a:prstGeom prst="roundRect">
            <a:avLst/>
          </a:prstGeom>
          <a:noFill/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5A84BB3-F760-4887-83E6-9DAEAE267466}"/>
              </a:ext>
            </a:extLst>
          </p:cNvPr>
          <p:cNvSpPr txBox="1"/>
          <p:nvPr/>
        </p:nvSpPr>
        <p:spPr>
          <a:xfrm>
            <a:off x="4012129" y="5081324"/>
            <a:ext cx="238867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②感染拡大防止</a:t>
            </a:r>
            <a:endParaRPr kumimoji="1" lang="en-US" altLang="ja-JP" sz="24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の取組に要する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経費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8F3BD59-B6D6-40EA-A0DE-D41E2FB8921E}"/>
              </a:ext>
            </a:extLst>
          </p:cNvPr>
          <p:cNvSpPr txBox="1"/>
          <p:nvPr/>
        </p:nvSpPr>
        <p:spPr>
          <a:xfrm>
            <a:off x="498972" y="7948946"/>
            <a:ext cx="26764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補助率 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3/4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補助上限額 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  <a:p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47E3804-B950-4BD4-BADD-236B78D34BE8}"/>
              </a:ext>
            </a:extLst>
          </p:cNvPr>
          <p:cNvSpPr txBox="1"/>
          <p:nvPr/>
        </p:nvSpPr>
        <p:spPr>
          <a:xfrm>
            <a:off x="4091239" y="7898176"/>
            <a:ext cx="2363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補助率 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定額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補助上限額 </a:t>
            </a:r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23" name="加算記号 22">
            <a:extLst>
              <a:ext uri="{FF2B5EF4-FFF2-40B4-BE49-F238E27FC236}">
                <a16:creationId xmlns:a16="http://schemas.microsoft.com/office/drawing/2014/main" id="{4A7FB7A7-68B2-44C5-96A6-E337353F11FF}"/>
              </a:ext>
            </a:extLst>
          </p:cNvPr>
          <p:cNvSpPr/>
          <p:nvPr/>
        </p:nvSpPr>
        <p:spPr>
          <a:xfrm>
            <a:off x="3053762" y="6537541"/>
            <a:ext cx="923951" cy="954107"/>
          </a:xfrm>
          <a:prstGeom prst="mathPlu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E7E58FE-7EA1-4A99-AB35-6D0F06AAB5A1}"/>
              </a:ext>
            </a:extLst>
          </p:cNvPr>
          <p:cNvSpPr txBox="1"/>
          <p:nvPr/>
        </p:nvSpPr>
        <p:spPr>
          <a:xfrm>
            <a:off x="3477043" y="4756578"/>
            <a:ext cx="24799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rgbClr val="FF0000"/>
                </a:solidFill>
              </a:rPr>
              <a:t>（単独申請の例）</a:t>
            </a:r>
            <a:endParaRPr kumimoji="1" lang="en-US" altLang="ja-JP" sz="1600" b="1" dirty="0">
              <a:solidFill>
                <a:srgbClr val="FF0000"/>
              </a:solidFill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40BFACE-F915-4BA6-85FA-5282DD4E63C7}"/>
              </a:ext>
            </a:extLst>
          </p:cNvPr>
          <p:cNvSpPr txBox="1"/>
          <p:nvPr/>
        </p:nvSpPr>
        <p:spPr>
          <a:xfrm>
            <a:off x="91113" y="4696088"/>
            <a:ext cx="4162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0000"/>
                </a:solidFill>
              </a:rPr>
              <a:t>＜補助の対象となる経費＞</a:t>
            </a:r>
            <a:endParaRPr kumimoji="1"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98CD32E-9A59-470A-8146-65305E85328B}"/>
              </a:ext>
            </a:extLst>
          </p:cNvPr>
          <p:cNvSpPr txBox="1"/>
          <p:nvPr/>
        </p:nvSpPr>
        <p:spPr>
          <a:xfrm>
            <a:off x="4978860" y="9445704"/>
            <a:ext cx="176504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要件等は裏面へ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214B81F-42FD-4FC8-B244-EA2DB3957D78}"/>
              </a:ext>
            </a:extLst>
          </p:cNvPr>
          <p:cNvSpPr txBox="1"/>
          <p:nvPr/>
        </p:nvSpPr>
        <p:spPr>
          <a:xfrm>
            <a:off x="5544766" y="10970"/>
            <a:ext cx="1333841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日版</a:t>
            </a:r>
          </a:p>
        </p:txBody>
      </p:sp>
      <p:pic>
        <p:nvPicPr>
          <p:cNvPr id="12" name="図 11" descr="おもちゃ, 時計 が含まれている画像&#10;&#10;自動的に生成された説明">
            <a:extLst>
              <a:ext uri="{FF2B5EF4-FFF2-40B4-BE49-F238E27FC236}">
                <a16:creationId xmlns:a16="http://schemas.microsoft.com/office/drawing/2014/main" id="{82A5E2F4-A587-4045-8071-6AE2A430D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285" y="206863"/>
            <a:ext cx="946872" cy="1497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39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D44A6F8-4542-4AAB-9DE1-27A1CBADBAF6}"/>
              </a:ext>
            </a:extLst>
          </p:cNvPr>
          <p:cNvSpPr txBox="1"/>
          <p:nvPr/>
        </p:nvSpPr>
        <p:spPr>
          <a:xfrm>
            <a:off x="502038" y="28200"/>
            <a:ext cx="1782186" cy="400110"/>
          </a:xfrm>
          <a:prstGeom prst="rect">
            <a:avLst/>
          </a:prstGeom>
          <a:solidFill>
            <a:srgbClr val="FF0000">
              <a:alpha val="65000"/>
            </a:srgb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補助要件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BB79762-C691-44E4-A1F6-F73B8AB5C7E0}"/>
              </a:ext>
            </a:extLst>
          </p:cNvPr>
          <p:cNvSpPr txBox="1"/>
          <p:nvPr/>
        </p:nvSpPr>
        <p:spPr>
          <a:xfrm>
            <a:off x="54337" y="8235822"/>
            <a:ext cx="5898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＜問い合わせ先＞</a:t>
            </a:r>
            <a:endParaRPr kumimoji="1" lang="zh-TW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zh-TW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新潟県農業経営相談所 ０２５－２８２－５０２１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2A77B79-4887-439C-9679-EF0D554CFBC8}"/>
              </a:ext>
            </a:extLst>
          </p:cNvPr>
          <p:cNvSpPr txBox="1"/>
          <p:nvPr/>
        </p:nvSpPr>
        <p:spPr>
          <a:xfrm>
            <a:off x="216309" y="6273989"/>
            <a:ext cx="645279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「支援機関」が農林漁業者の申請や事業の実施をサポートします。</a:t>
            </a:r>
            <a:endParaRPr kumimoji="1"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6EC59EE-238F-4DBF-BF1A-86A18E892EF1}"/>
              </a:ext>
            </a:extLst>
          </p:cNvPr>
          <p:cNvSpPr txBox="1"/>
          <p:nvPr/>
        </p:nvSpPr>
        <p:spPr>
          <a:xfrm>
            <a:off x="47561" y="6672226"/>
            <a:ext cx="3560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「支援機関」に指定される予定の機関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●農協・農業協同組合連合会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●森林組合・森林組合連合会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●漁協・漁業協同組合連合会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●農業経営相談所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●新潟</a:t>
            </a:r>
            <a:r>
              <a:rPr kumimoji="1" lang="zh-TW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県地域振興局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DA42F71-B505-41C1-9DD7-3726BCBC4C97}"/>
              </a:ext>
            </a:extLst>
          </p:cNvPr>
          <p:cNvSpPr txBox="1"/>
          <p:nvPr/>
        </p:nvSpPr>
        <p:spPr>
          <a:xfrm>
            <a:off x="452978" y="402902"/>
            <a:ext cx="62649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「①経営の継続に関する取組」の補助対象経費の</a:t>
            </a:r>
            <a:r>
              <a:rPr kumimoji="1" lang="en-US" altLang="ja-JP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1/6</a:t>
            </a:r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以上を</a:t>
            </a:r>
            <a:endParaRPr kumimoji="1" lang="en-US" altLang="ja-JP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次のいずれかに充てる必要があります。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1AD164A-02E4-41FD-9606-E1F61587841A}"/>
              </a:ext>
            </a:extLst>
          </p:cNvPr>
          <p:cNvSpPr txBox="1"/>
          <p:nvPr/>
        </p:nvSpPr>
        <p:spPr>
          <a:xfrm>
            <a:off x="658239" y="1094628"/>
            <a:ext cx="5703196" cy="1455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Ａ　接触機会を減らす生産・販売への転換に要する経費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（例１）作業員間の接触を減らすための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省力化機械等の導入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（例２）作業員間の距離を広げるための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作業場や倉庫等におけるスペース</a:t>
            </a:r>
            <a:endParaRPr kumimoji="1"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統合やレイアウト変更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（例３）人と人との接触機会を減らす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販売方法（ネット販売、無人販売な</a:t>
            </a:r>
            <a:endParaRPr kumimoji="1"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ど）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の開始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35B743C-612C-49BE-B712-A41CC8537D2D}"/>
              </a:ext>
            </a:extLst>
          </p:cNvPr>
          <p:cNvSpPr txBox="1"/>
          <p:nvPr/>
        </p:nvSpPr>
        <p:spPr>
          <a:xfrm>
            <a:off x="658239" y="2652760"/>
            <a:ext cx="5703196" cy="79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Ｂ　感染時の業務継続体制の構築に要する経費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（例１）人員削減等に備えた　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「事業継続計画」の策定</a:t>
            </a:r>
            <a:endParaRPr kumimoji="1" lang="en-US" altLang="ja-JP" sz="1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（例２）</a:t>
            </a:r>
            <a:r>
              <a:rPr kumimoji="1" lang="en-US" altLang="ja-JP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会議システムの導入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1FC030E8-2A4F-4EC3-8C93-F5E996371CB1}"/>
              </a:ext>
            </a:extLst>
          </p:cNvPr>
          <p:cNvSpPr/>
          <p:nvPr/>
        </p:nvSpPr>
        <p:spPr>
          <a:xfrm>
            <a:off x="496565" y="2625960"/>
            <a:ext cx="5916819" cy="878391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F886B1F1-BE56-486E-98EE-F676BC38CD64}"/>
              </a:ext>
            </a:extLst>
          </p:cNvPr>
          <p:cNvSpPr/>
          <p:nvPr/>
        </p:nvSpPr>
        <p:spPr>
          <a:xfrm>
            <a:off x="496988" y="1018879"/>
            <a:ext cx="5864024" cy="150061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8" name="図 37" descr="バイク, 赤, 写真, 男 が含まれている画像&#10;&#10;自動的に生成された説明">
            <a:extLst>
              <a:ext uri="{FF2B5EF4-FFF2-40B4-BE49-F238E27FC236}">
                <a16:creationId xmlns:a16="http://schemas.microsoft.com/office/drawing/2014/main" id="{CFEB15AE-C58E-4AF9-B624-0D6EA1E56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724" y="3893301"/>
            <a:ext cx="1525571" cy="1290923"/>
          </a:xfrm>
          <a:prstGeom prst="rect">
            <a:avLst/>
          </a:prstGeom>
        </p:spPr>
      </p:pic>
      <p:pic>
        <p:nvPicPr>
          <p:cNvPr id="39" name="図 38" descr="家具, ベッド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53F78C0F-A9F4-467B-BA86-D21451AD25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449" y="4222008"/>
            <a:ext cx="1768565" cy="1429001"/>
          </a:xfrm>
          <a:prstGeom prst="rect">
            <a:avLst/>
          </a:prstGeom>
        </p:spPr>
      </p:pic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71ADF65F-D83F-4AE0-9688-5F4C6530588E}"/>
              </a:ext>
            </a:extLst>
          </p:cNvPr>
          <p:cNvGrpSpPr/>
          <p:nvPr/>
        </p:nvGrpSpPr>
        <p:grpSpPr>
          <a:xfrm>
            <a:off x="691250" y="4962427"/>
            <a:ext cx="1116015" cy="1103089"/>
            <a:chOff x="5287245" y="2023867"/>
            <a:chExt cx="2129555" cy="2163943"/>
          </a:xfrm>
        </p:grpSpPr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B4F8A2BC-DF26-4126-ABF5-2C965A4BD8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287245" y="2023867"/>
              <a:ext cx="2129555" cy="2163943"/>
            </a:xfrm>
            <a:prstGeom prst="rect">
              <a:avLst/>
            </a:prstGeom>
          </p:spPr>
        </p:pic>
        <p:sp>
          <p:nvSpPr>
            <p:cNvPr id="42" name="円/楕円 26">
              <a:extLst>
                <a:ext uri="{FF2B5EF4-FFF2-40B4-BE49-F238E27FC236}">
                  <a16:creationId xmlns:a16="http://schemas.microsoft.com/office/drawing/2014/main" id="{144FCBB9-746C-4567-8BD6-9E52AB4C3F65}"/>
                </a:ext>
              </a:extLst>
            </p:cNvPr>
            <p:cNvSpPr/>
            <p:nvPr/>
          </p:nvSpPr>
          <p:spPr>
            <a:xfrm>
              <a:off x="6138323" y="3566694"/>
              <a:ext cx="425974" cy="5544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43" name="図 42">
            <a:extLst>
              <a:ext uri="{FF2B5EF4-FFF2-40B4-BE49-F238E27FC236}">
                <a16:creationId xmlns:a16="http://schemas.microsoft.com/office/drawing/2014/main" id="{4FCADF54-AFFD-40F3-8784-211F69897F6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936" y="3867346"/>
            <a:ext cx="1328681" cy="99651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093D8D6E-5CAE-4F53-AAC5-F12F1EBF937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2902" y="5230390"/>
            <a:ext cx="1347184" cy="961171"/>
          </a:xfrm>
          <a:prstGeom prst="rect">
            <a:avLst/>
          </a:prstGeom>
        </p:spPr>
      </p:pic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AD52086-2AA7-4BE4-AF90-5AF947BED455}"/>
              </a:ext>
            </a:extLst>
          </p:cNvPr>
          <p:cNvSpPr txBox="1"/>
          <p:nvPr/>
        </p:nvSpPr>
        <p:spPr>
          <a:xfrm>
            <a:off x="2814475" y="5278236"/>
            <a:ext cx="219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果実等自動選別機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B70DDB8-987C-4CAD-A386-CA7F417ED9F3}"/>
              </a:ext>
            </a:extLst>
          </p:cNvPr>
          <p:cNvSpPr txBox="1"/>
          <p:nvPr/>
        </p:nvSpPr>
        <p:spPr>
          <a:xfrm>
            <a:off x="4739679" y="4470163"/>
            <a:ext cx="219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野菜苗移植機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9CD1F35D-9B02-4616-93D0-B2A790B7A963}"/>
              </a:ext>
            </a:extLst>
          </p:cNvPr>
          <p:cNvSpPr txBox="1"/>
          <p:nvPr/>
        </p:nvSpPr>
        <p:spPr>
          <a:xfrm>
            <a:off x="1635908" y="3941421"/>
            <a:ext cx="219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農薬散布用ドローン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9E23BD0-883B-4692-B785-64FAF6A9C698}"/>
              </a:ext>
            </a:extLst>
          </p:cNvPr>
          <p:cNvSpPr txBox="1"/>
          <p:nvPr/>
        </p:nvSpPr>
        <p:spPr>
          <a:xfrm>
            <a:off x="3124731" y="5840230"/>
            <a:ext cx="2344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漁船用高機能無線機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22166A71-4D42-43B7-84C6-5FFC622EB1CA}"/>
              </a:ext>
            </a:extLst>
          </p:cNvPr>
          <p:cNvSpPr txBox="1"/>
          <p:nvPr/>
        </p:nvSpPr>
        <p:spPr>
          <a:xfrm>
            <a:off x="1319532" y="5853799"/>
            <a:ext cx="2192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発情発見装置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F2AD4CE-BD46-4BBD-863E-6480A9965E10}"/>
              </a:ext>
            </a:extLst>
          </p:cNvPr>
          <p:cNvSpPr txBox="1"/>
          <p:nvPr/>
        </p:nvSpPr>
        <p:spPr>
          <a:xfrm>
            <a:off x="3257900" y="6715360"/>
            <a:ext cx="3552539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＜スケジュール＞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★申請開始　  　　　　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★２次受付締切　　　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月末頃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★採択通知 　　　　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月頃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予定）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★実績報告期限　 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R3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CE8EC2E-B85E-471E-8EB8-2C7EEB50BE08}"/>
              </a:ext>
            </a:extLst>
          </p:cNvPr>
          <p:cNvSpPr txBox="1"/>
          <p:nvPr/>
        </p:nvSpPr>
        <p:spPr>
          <a:xfrm>
            <a:off x="245268" y="3548531"/>
            <a:ext cx="4595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接触機会を減らす省力化機械等の例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6418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619</Words>
  <Application>Microsoft Office PowerPoint</Application>
  <PresentationFormat>A4 210 x 297 mm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2020-06-19T09:46:59Z</dcterms:created>
  <dcterms:modified xsi:type="dcterms:W3CDTF">2020-10-20T14:16:41Z</dcterms:modified>
</cp:coreProperties>
</file>